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57" r:id="rId4"/>
    <p:sldId id="284" r:id="rId5"/>
    <p:sldId id="258" r:id="rId6"/>
    <p:sldId id="259" r:id="rId7"/>
    <p:sldId id="286" r:id="rId8"/>
    <p:sldId id="287" r:id="rId9"/>
    <p:sldId id="260" r:id="rId10"/>
    <p:sldId id="263" r:id="rId11"/>
    <p:sldId id="262" r:id="rId12"/>
    <p:sldId id="264" r:id="rId13"/>
    <p:sldId id="265" r:id="rId14"/>
    <p:sldId id="28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55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71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19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09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1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36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2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74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5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1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5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A654-4805-4DB1-BD1F-EE87453E5B51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AEC73-0E02-460E-9007-D50C47C91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79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19132-633F-9C45-6958-5AC3A92BA7BE}"/>
              </a:ext>
            </a:extLst>
          </p:cNvPr>
          <p:cNvSpPr txBox="1"/>
          <p:nvPr/>
        </p:nvSpPr>
        <p:spPr>
          <a:xfrm>
            <a:off x="1390650" y="2489200"/>
            <a:ext cx="10477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m-KH" sz="3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Muol Light" panose="02000500000000020004" pitchFamily="2" charset="0"/>
                <a:ea typeface="+mn-ea"/>
                <a:cs typeface="Khmer OS Muol Light" panose="02000500000000020004" pitchFamily="2" charset="0"/>
              </a:rPr>
              <a:t>សិក្ខាសាល</a:t>
            </a:r>
            <a:r>
              <a:rPr lang="km-KH" sz="3200" dirty="0"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ា</a:t>
            </a:r>
            <a:r>
              <a:rPr kumimoji="0" lang="km-KH" sz="3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Muol Light" panose="02000500000000020004" pitchFamily="2" charset="0"/>
                <a:ea typeface="+mn-ea"/>
                <a:cs typeface="Khmer OS Muol Light" panose="02000500000000020004" pitchFamily="2" charset="0"/>
              </a:rPr>
              <a:t>តម្រង់ទិសស្ដីពី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m-KH" sz="3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Muol Light" panose="02000500000000020004" pitchFamily="2" charset="0"/>
                <a:ea typeface="+mn-ea"/>
                <a:cs typeface="Khmer OS Muol Light" panose="02000500000000020004" pitchFamily="2" charset="0"/>
              </a:rPr>
              <a:t>ការៀបចំផែនការប្រតិបត្តិប្រចាំឆ្នាំ២០២៤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m-KH" sz="3200" dirty="0"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ក្រសួអប់រំ យុវជន និងកីឡា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hmer OS Muol Light" panose="02000500000000020004" pitchFamily="2" charset="0"/>
              <a:ea typeface="+mn-ea"/>
              <a:cs typeface="Khmer OS Muol Light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AFB38-179D-8DD9-E7F6-C087B5FBBE83}"/>
              </a:ext>
            </a:extLst>
          </p:cNvPr>
          <p:cNvSpPr txBox="1"/>
          <p:nvPr/>
        </p:nvSpPr>
        <p:spPr>
          <a:xfrm>
            <a:off x="4057650" y="5029200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m-KH" sz="4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DaunPenh" panose="01010101010101010101" pitchFamily="2" charset="0"/>
              </a:rPr>
              <a:t>ខែតុលា ឆ្នាំ២០២៣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35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47AB3-FB27-F99B-E34E-6B98C36C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73" t="22180" r="1218" b="63592"/>
          <a:stretch/>
        </p:blipFill>
        <p:spPr>
          <a:xfrm>
            <a:off x="910411" y="905732"/>
            <a:ext cx="6934725" cy="23891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C9C93A-AC8C-468B-84B1-CE8C231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4" y="348482"/>
            <a:ext cx="3479223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៤. សន្លឹកកិច្ចការ 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Khmer (</a:t>
            </a:r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492BA-FD50-45EC-A570-FADA021A4D94}"/>
              </a:ext>
            </a:extLst>
          </p:cNvPr>
          <p:cNvSpPr txBox="1"/>
          <p:nvPr/>
        </p:nvSpPr>
        <p:spPr>
          <a:xfrm>
            <a:off x="1106633" y="3527062"/>
            <a:ext cx="3548496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ប៊ូតុង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បង្ហាញតាមសកម្មភាពគោល</a:t>
            </a:r>
            <a:endParaRPr lang="en-GB" sz="1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ជ្រើសរសើ ច.ស.ក ទី១ ឬទី២</a:t>
            </a: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 សកម្មភាពគោលទី១ ដល់ទី១០</a:t>
            </a:r>
          </a:p>
          <a:p>
            <a:pPr marL="3429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ចុចប៊ូតុង បង្ហាញតាមសកម្មភាពគោល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521A8-E58C-40FB-AA4D-ECE4509986F7}"/>
              </a:ext>
            </a:extLst>
          </p:cNvPr>
          <p:cNvSpPr txBox="1"/>
          <p:nvPr/>
        </p:nvSpPr>
        <p:spPr>
          <a:xfrm>
            <a:off x="4099214" y="3904876"/>
            <a:ext cx="35484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ភាសាអង់គ្លេស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</a:t>
            </a: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សម្រាប់មើលជាភាសាអង់គ្លេសដែលបានបកប្រែពីភាសាខ្មែរទៅភាសាអង់គ្លេស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5315E-09D8-47A3-A4D7-1D7189CD1609}"/>
              </a:ext>
            </a:extLst>
          </p:cNvPr>
          <p:cNvSpPr txBox="1"/>
          <p:nvPr/>
        </p:nvSpPr>
        <p:spPr>
          <a:xfrm>
            <a:off x="7536871" y="1326202"/>
            <a:ext cx="354849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</a:t>
            </a:r>
            <a:r>
              <a:rPr lang="en-GB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Clear Data</a:t>
            </a:r>
            <a:endParaRPr lang="km-KH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សម្រាប់លុបទិន្នន័យដែលមានទាំងអស់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FBD247-47C3-4218-B056-C978036174B2}"/>
              </a:ext>
            </a:extLst>
          </p:cNvPr>
          <p:cNvCxnSpPr>
            <a:cxnSpLocks/>
          </p:cNvCxnSpPr>
          <p:nvPr/>
        </p:nvCxnSpPr>
        <p:spPr>
          <a:xfrm flipH="1" flipV="1">
            <a:off x="4166776" y="3138788"/>
            <a:ext cx="1028637" cy="766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4708-AA54-44A6-8EE8-AD1DE5243E69}"/>
              </a:ext>
            </a:extLst>
          </p:cNvPr>
          <p:cNvCxnSpPr>
            <a:cxnSpLocks/>
          </p:cNvCxnSpPr>
          <p:nvPr/>
        </p:nvCxnSpPr>
        <p:spPr>
          <a:xfrm flipH="1" flipV="1">
            <a:off x="2140823" y="1793140"/>
            <a:ext cx="420498" cy="1769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82D3CD-416F-452A-9CBA-15F13B04686D}"/>
              </a:ext>
            </a:extLst>
          </p:cNvPr>
          <p:cNvSpPr/>
          <p:nvPr/>
        </p:nvSpPr>
        <p:spPr>
          <a:xfrm>
            <a:off x="1106633" y="1032850"/>
            <a:ext cx="1600199" cy="7602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25AE5-4FDF-4237-8A43-43C54E8A3082}"/>
              </a:ext>
            </a:extLst>
          </p:cNvPr>
          <p:cNvCxnSpPr>
            <a:cxnSpLocks/>
          </p:cNvCxnSpPr>
          <p:nvPr/>
        </p:nvCxnSpPr>
        <p:spPr>
          <a:xfrm flipV="1">
            <a:off x="7647710" y="1793140"/>
            <a:ext cx="524740" cy="968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947BEF-5F11-F516-1756-3A6B869ADD8C}"/>
              </a:ext>
            </a:extLst>
          </p:cNvPr>
          <p:cNvSpPr txBox="1"/>
          <p:nvPr/>
        </p:nvSpPr>
        <p:spPr>
          <a:xfrm>
            <a:off x="7198324" y="3906197"/>
            <a:ext cx="35484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ប៊ូតុង </a:t>
            </a:r>
            <a:r>
              <a:rPr lang="en-GB" sz="1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Comment</a:t>
            </a:r>
            <a:endParaRPr lang="km-KH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សម្រាប់លុបទិន្នន័យដែលដែលបង្ហាញលេខកូដ សកម្មភាពរបស់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1D5FF-968D-3AA1-9D22-BADB4F4AA6F1}"/>
              </a:ext>
            </a:extLst>
          </p:cNvPr>
          <p:cNvCxnSpPr>
            <a:cxnSpLocks/>
          </p:cNvCxnSpPr>
          <p:nvPr/>
        </p:nvCxnSpPr>
        <p:spPr>
          <a:xfrm>
            <a:off x="6158116" y="3138788"/>
            <a:ext cx="2236163" cy="908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1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993CDC-5125-4992-B6CA-1321ADF1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69" y="339149"/>
            <a:ext cx="3479223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៥. សន្លឹកកិច្ចការ 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English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969D0-C041-1B40-93A5-D517F1994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80" r="33851" b="9415"/>
          <a:stretch/>
        </p:blipFill>
        <p:spPr>
          <a:xfrm>
            <a:off x="1091175" y="912234"/>
            <a:ext cx="6804733" cy="4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2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FF999-7F00-8B0F-E90A-99AB8057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 r="36461" b="9384"/>
          <a:stretch/>
        </p:blipFill>
        <p:spPr>
          <a:xfrm>
            <a:off x="1130179" y="753652"/>
            <a:ext cx="7008414" cy="51764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572E29-1FB0-49F0-B026-7BF9262C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1" y="232041"/>
            <a:ext cx="4684567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៦. សន្លឹកកិច្ចការ 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AOP by Subsector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B372D-A324-48F3-AA62-55E8D736D199}"/>
              </a:ext>
            </a:extLst>
          </p:cNvPr>
          <p:cNvSpPr/>
          <p:nvPr/>
        </p:nvSpPr>
        <p:spPr>
          <a:xfrm>
            <a:off x="1760768" y="4113644"/>
            <a:ext cx="5645440" cy="1816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A6B0F-B48A-4159-994B-09EA17644D1A}"/>
              </a:ext>
            </a:extLst>
          </p:cNvPr>
          <p:cNvSpPr/>
          <p:nvPr/>
        </p:nvSpPr>
        <p:spPr>
          <a:xfrm>
            <a:off x="1307850" y="3761608"/>
            <a:ext cx="6338455" cy="352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606D-AE60-4298-BDE8-B86687F6398D}"/>
              </a:ext>
            </a:extLst>
          </p:cNvPr>
          <p:cNvSpPr txBox="1"/>
          <p:nvPr/>
        </p:nvSpPr>
        <p:spPr>
          <a:xfrm>
            <a:off x="9003722" y="3888798"/>
            <a:ext cx="275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សកម្មភាពដែលទាញមកពី 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AOP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២០២២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183EB-BDA3-4745-863B-BF9F2ADBC995}"/>
              </a:ext>
            </a:extLst>
          </p:cNvPr>
          <p:cNvSpPr txBox="1"/>
          <p:nvPr/>
        </p:nvSpPr>
        <p:spPr>
          <a:xfrm>
            <a:off x="8785513" y="3057526"/>
            <a:ext cx="329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យុទ្ធសាស្ត្រ សកម្មភាព របស់ 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២០១៩</a:t>
            </a:r>
            <a:r>
              <a:rPr lang="en-GB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២០២៣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EC28E0-D5A0-435C-A3FC-4E068BFEC07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646305" y="3196026"/>
            <a:ext cx="1139208" cy="639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9A4484-F68A-41D6-BF17-AD4A37C578B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406208" y="4027298"/>
            <a:ext cx="1597514" cy="644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52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6BAD27-0F7F-4886-A6A2-D03AAC6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1" y="232041"/>
            <a:ext cx="4684567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៧. សន្លឹកកិច្ចការ </a:t>
            </a:r>
            <a:r>
              <a:rPr lang="en-US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ESP2019-2023</a:t>
            </a:r>
            <a:endParaRPr lang="en-GB" sz="2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2F5832-D359-4389-8FCC-8A8783B29EFA}"/>
              </a:ext>
            </a:extLst>
          </p:cNvPr>
          <p:cNvSpPr txBox="1">
            <a:spLocks/>
          </p:cNvSpPr>
          <p:nvPr/>
        </p:nvSpPr>
        <p:spPr>
          <a:xfrm>
            <a:off x="7626004" y="1195251"/>
            <a:ext cx="4458228" cy="352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Subsector 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៖ បង្ហាញថវិកាគាំទ្រតាមអនុវិស័យនីមួយៗ ដែលបានបញ្ចូលលេខកូដនៅក្នុងសន្លឹកកិច្ចការ </a:t>
            </a:r>
            <a:r>
              <a:rPr lang="en-GB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Khmer 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និងបែងចែកភាគរយសកម្មភាពទៅតាមអនុវិស័យនីមួយៗ</a:t>
            </a:r>
            <a:endParaRPr lang="en-GB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DA6C1-A4A1-AE4A-1351-C7115FFAD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43" r="34441" b="9447"/>
          <a:stretch/>
        </p:blipFill>
        <p:spPr>
          <a:xfrm>
            <a:off x="770487" y="822064"/>
            <a:ext cx="6744061" cy="48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6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6BAD27-0F7F-4886-A6A2-D03AAC6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1" y="232041"/>
            <a:ext cx="8710319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៨. សន្លឹកកិច្ចការ ចំ.អនុវិស័យ (គ្រោងស្នើចំណាយតាមអនុវិស័យ)</a:t>
            </a:r>
            <a:endParaRPr lang="en-GB" sz="2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08EDF-C32F-7543-7333-591344D82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5" r="8238" b="17156"/>
          <a:stretch/>
        </p:blipFill>
        <p:spPr>
          <a:xfrm>
            <a:off x="820297" y="885639"/>
            <a:ext cx="10619733" cy="48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4782E3-9755-440B-9269-14954172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5" y="0"/>
            <a:ext cx="4684567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៩. សន្លឹកកិច្ចការ 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Table 11A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C6DFE-4978-DF4B-0E86-60F0A3918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68" r="26395" b="10205"/>
          <a:stretch/>
        </p:blipFill>
        <p:spPr>
          <a:xfrm>
            <a:off x="761819" y="602377"/>
            <a:ext cx="8360916" cy="52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BC3530-1EDA-4960-93C8-D29CD6075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92825"/>
              </p:ext>
            </p:extLst>
          </p:nvPr>
        </p:nvGraphicFramePr>
        <p:xfrm>
          <a:off x="398417" y="822960"/>
          <a:ext cx="11395166" cy="4558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5438">
                  <a:extLst>
                    <a:ext uri="{9D8B030D-6E8A-4147-A177-3AD203B41FA5}">
                      <a16:colId xmlns:a16="http://schemas.microsoft.com/office/drawing/2014/main" val="357593754"/>
                    </a:ext>
                  </a:extLst>
                </a:gridCol>
                <a:gridCol w="8969728">
                  <a:extLst>
                    <a:ext uri="{9D8B030D-6E8A-4147-A177-3AD203B41FA5}">
                      <a16:colId xmlns:a16="http://schemas.microsoft.com/office/drawing/2014/main" val="2660107444"/>
                    </a:ext>
                  </a:extLst>
                </a:gridCol>
              </a:tblGrid>
              <a:tr h="482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កាលបរិច្ឆេទ</a:t>
                      </a:r>
                      <a:endParaRPr lang="en-GB" sz="200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សកម្មភាព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615496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១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ខែតុលា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សេចក្តីណែនាំស្តីពីការរៀបចំផែនការប្រតិបត្តិប្រចាំឆ្នាំ២០២៣ ដល់នាយកដ្ឋានជំនាញ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អង្គភាព និងដៃគូអភិវឌ្ឍ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2925947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២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ខែវិច្ឆិកា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នាយកដ្ឋាន ឬ អង្គភាពបញ្ជូនផែនការប្រតិបត្តិប្រចាំឆ្នាំ២០២៣ មកនាយកដ្ឋានផែនការ​ជាពីរភាសា </a:t>
                      </a:r>
                      <a:r>
                        <a:rPr lang="ca-ES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(</a:t>
                      </a: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ភាសាខ្មែរ និងភាសាអង់គ្លេស</a:t>
                      </a:r>
                      <a:r>
                        <a:rPr lang="ca-ES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)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475043"/>
                  </a:ext>
                </a:extLst>
              </a:tr>
              <a:tr h="964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សប្ដាហ៍ទី ៤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ខែវិច្ឆិកា ឆ្នាំ២០២២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spc="-2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សេចក្តីព្រាងផែនការប្រតិបត្តិប្រចាំឆ្នាំ២០២៣ របស់ក្រសួងអប់រំ យុវជន និងកីឡា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spc="-2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(ថ្នាក់កណ្ដាល) និងផ្ដល់យោបល់បន្ថែម ពីអ្នកពាក់ព័ន្ធ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637086"/>
                  </a:ext>
                </a:extLst>
              </a:tr>
              <a:tr h="1183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សប្តាហ៍ទី២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ខែធ្នូ ២០២២ 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សេចក្តីព្រាងចុងក្រោយ​ និងបញ្ចប់ផែនការប្រតិបត្តិប្រចាំឆ្នាំ២០២៣ របស់ក្រសួងអប់រំ</a:t>
                      </a:r>
                      <a:r>
                        <a:rPr lang="en-GB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 </a:t>
                      </a:r>
                      <a:r>
                        <a:rPr lang="km-KH" sz="20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យុវជន និងកីឡា (ថ្នាក់កណ្ដាល)</a:t>
                      </a:r>
                      <a:endParaRPr lang="en-GB" sz="2000" dirty="0">
                        <a:effectLst/>
                        <a:latin typeface="Khmer OS Siemreap" panose="02000500000000020004" pitchFamily="2" charset="0"/>
                        <a:ea typeface="Times New Roman" panose="02020603050405020304" pitchFamily="18" charset="0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4176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0E75AEB-5C8E-465A-BDAF-7E0D6916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379417"/>
            <a:ext cx="11042469" cy="731520"/>
          </a:xfrm>
        </p:spPr>
        <p:txBody>
          <a:bodyPr anchor="t">
            <a:normAutofit/>
          </a:bodyPr>
          <a:lstStyle/>
          <a:p>
            <a:r>
              <a:rPr lang="km-KH" sz="1800">
                <a:latin typeface="Khmer OS Siemreap" panose="02000500000000020004" pitchFamily="2" charset="0"/>
                <a:cs typeface="Khmer OS Siemreap" panose="02000500000000020004" pitchFamily="2" charset="0"/>
              </a:rPr>
              <a:t>១</a:t>
            </a:r>
            <a:r>
              <a:rPr lang="km-KH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០</a:t>
            </a:r>
            <a:r>
              <a:rPr lang="km-KH" sz="1800">
                <a:latin typeface="Khmer OS Siemreap" panose="02000500000000020004" pitchFamily="2" charset="0"/>
                <a:cs typeface="Khmer OS Siemreap" panose="02000500000000020004" pitchFamily="2" charset="0"/>
              </a:rPr>
              <a:t>. </a:t>
            </a:r>
            <a:r>
              <a:rPr lang="km-KH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ការរៀបចំផែនការប្រតិបត្តិឆ្នាំ២០២៣ ត្រូវអនុវត្តទៅតាមកាលបរិច្ឆេទកំណត់ដូចខាងក្រោម៖</a:t>
            </a:r>
            <a:br>
              <a:rPr lang="en-GB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GB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68" y="2438111"/>
            <a:ext cx="10515600" cy="1325563"/>
          </a:xfrm>
        </p:spPr>
        <p:txBody>
          <a:bodyPr/>
          <a:lstStyle/>
          <a:p>
            <a:pPr algn="ctr"/>
            <a:r>
              <a:rPr lang="km-KH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សូមគោរពអរគុណ !</a:t>
            </a:r>
            <a:endParaRPr lang="en-GB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D7F35-D057-4FB5-95B7-3178F4A97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12802" r="5889" b="26716"/>
          <a:stretch/>
        </p:blipFill>
        <p:spPr>
          <a:xfrm>
            <a:off x="3438525" y="779656"/>
            <a:ext cx="4921704" cy="51430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76946D-8DCA-463B-BA19-ED02435FC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"/>
            <a:ext cx="10515600" cy="1372317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GB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ការប្រើប្រាស់កម្មវិធី </a:t>
            </a:r>
            <a:r>
              <a:rPr lang="en-US" sz="2000" b="1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Excel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ក្នុងការរៀបចំផែនការប្រតិបត្តិប្រចាំឆ្នាំ ថ្នាក់កណ្ដាល</a:t>
            </a:r>
            <a:b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ដំណើរការប្រព័ន្ធ</a:t>
            </a:r>
            <a:endParaRPr lang="en-GB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8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44671-E319-45BE-8448-029B3A03EF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55" y="1268137"/>
            <a:ext cx="6955833" cy="4637222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61AE286B-E15F-48B0-AC20-DFBD6B99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067" y="5427048"/>
            <a:ext cx="454025" cy="20955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2CE6D7-D031-4478-8A20-22D29852B7BB}"/>
              </a:ext>
            </a:extLst>
          </p:cNvPr>
          <p:cNvSpPr txBox="1"/>
          <p:nvPr/>
        </p:nvSpPr>
        <p:spPr>
          <a:xfrm>
            <a:off x="166255" y="4787384"/>
            <a:ext cx="2057400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ចុចលើពាក្យ </a:t>
            </a:r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Option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A0485C-CACA-4BF4-9E12-9850AC79FDE3}"/>
              </a:ext>
            </a:extLst>
          </p:cNvPr>
          <p:cNvCxnSpPr>
            <a:cxnSpLocks/>
          </p:cNvCxnSpPr>
          <p:nvPr/>
        </p:nvCxnSpPr>
        <p:spPr>
          <a:xfrm>
            <a:off x="2104159" y="4972050"/>
            <a:ext cx="576698" cy="55977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7CF3B7-7F8B-45E5-B5B2-3A11A48B28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3423" r="22524" b="18907"/>
          <a:stretch/>
        </p:blipFill>
        <p:spPr bwMode="auto">
          <a:xfrm>
            <a:off x="3462508" y="1244041"/>
            <a:ext cx="5769551" cy="4661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BC28C1-407D-40D3-BCC0-1E6607D0D567}"/>
              </a:ext>
            </a:extLst>
          </p:cNvPr>
          <p:cNvSpPr txBox="1"/>
          <p:nvPr/>
        </p:nvSpPr>
        <p:spPr>
          <a:xfrm>
            <a:off x="335108" y="2751499"/>
            <a:ext cx="2057400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ចុចលើពាក្យ </a:t>
            </a:r>
            <a:endParaRPr lang="en-GB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Trust </a:t>
            </a:r>
            <a:r>
              <a:rPr lang="en-GB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Center</a:t>
            </a:r>
            <a:endParaRPr lang="en-GB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13DF203-6260-4937-81E2-205B72060093}"/>
              </a:ext>
            </a:extLst>
          </p:cNvPr>
          <p:cNvCxnSpPr>
            <a:cxnSpLocks/>
          </p:cNvCxnSpPr>
          <p:nvPr/>
        </p:nvCxnSpPr>
        <p:spPr>
          <a:xfrm>
            <a:off x="2411557" y="3067705"/>
            <a:ext cx="1030171" cy="5626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3">
            <a:extLst>
              <a:ext uri="{FF2B5EF4-FFF2-40B4-BE49-F238E27FC236}">
                <a16:creationId xmlns:a16="http://schemas.microsoft.com/office/drawing/2014/main" id="{F2AC375F-D00A-4AC8-9DEA-876265BE3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77" y="3574700"/>
            <a:ext cx="722773" cy="20239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E9EFD1-6902-4DFE-B1B3-14181AA48939}"/>
              </a:ext>
            </a:extLst>
          </p:cNvPr>
          <p:cNvSpPr txBox="1"/>
          <p:nvPr/>
        </p:nvSpPr>
        <p:spPr>
          <a:xfrm>
            <a:off x="9807121" y="1639646"/>
            <a:ext cx="2164858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ចុចលើពាក្យ </a:t>
            </a:r>
            <a:endParaRPr lang="en-GB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Trust </a:t>
            </a:r>
            <a:r>
              <a:rPr lang="en-GB" dirty="0" err="1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Center</a:t>
            </a:r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setting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5AE9B47-C54F-44EF-838B-5FDD9DB156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64787" y="2213150"/>
            <a:ext cx="631365" cy="53834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3">
            <a:extLst>
              <a:ext uri="{FF2B5EF4-FFF2-40B4-BE49-F238E27FC236}">
                <a16:creationId xmlns:a16="http://schemas.microsoft.com/office/drawing/2014/main" id="{2289BFC7-48F0-49ED-90E7-D87518F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205" y="2686414"/>
            <a:ext cx="1101854" cy="2142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BBB69F-B6BD-4EA3-83C4-82522FF9A0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 t="14448" r="40686" b="49398"/>
          <a:stretch/>
        </p:blipFill>
        <p:spPr bwMode="auto">
          <a:xfrm>
            <a:off x="2713585" y="1268137"/>
            <a:ext cx="7005289" cy="4637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68B3D9-BBA5-4B60-A7E7-084A25737F21}"/>
              </a:ext>
            </a:extLst>
          </p:cNvPr>
          <p:cNvSpPr txBox="1"/>
          <p:nvPr/>
        </p:nvSpPr>
        <p:spPr>
          <a:xfrm>
            <a:off x="189760" y="3574700"/>
            <a:ext cx="2164858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ចុចលើពាក្យ </a:t>
            </a:r>
            <a:endParaRPr lang="en-GB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Macro Setting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54CE0C-49AB-45DF-86F7-642E2E6A6785}"/>
              </a:ext>
            </a:extLst>
          </p:cNvPr>
          <p:cNvCxnSpPr/>
          <p:nvPr/>
        </p:nvCxnSpPr>
        <p:spPr>
          <a:xfrm>
            <a:off x="2180026" y="3978012"/>
            <a:ext cx="4453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CDC1FD0-9FA8-480D-B278-DD47FEAC0C63}"/>
              </a:ext>
            </a:extLst>
          </p:cNvPr>
          <p:cNvSpPr/>
          <p:nvPr/>
        </p:nvSpPr>
        <p:spPr>
          <a:xfrm>
            <a:off x="5020117" y="3067705"/>
            <a:ext cx="290670" cy="268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2E228-70F0-4D08-95C8-61659E816727}"/>
              </a:ext>
            </a:extLst>
          </p:cNvPr>
          <p:cNvSpPr/>
          <p:nvPr/>
        </p:nvSpPr>
        <p:spPr>
          <a:xfrm>
            <a:off x="4784956" y="3801318"/>
            <a:ext cx="290670" cy="268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4B8EE07-4D25-4B6C-90CB-AC2E54663D0B}"/>
              </a:ext>
            </a:extLst>
          </p:cNvPr>
          <p:cNvSpPr/>
          <p:nvPr/>
        </p:nvSpPr>
        <p:spPr>
          <a:xfrm>
            <a:off x="2799067" y="3777095"/>
            <a:ext cx="1427762" cy="340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A3EF9EE-4960-45D3-8476-29E425074CE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14123" r="51228" b="61125"/>
          <a:stretch/>
        </p:blipFill>
        <p:spPr bwMode="auto">
          <a:xfrm>
            <a:off x="2720912" y="1244041"/>
            <a:ext cx="7319039" cy="4290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AEFBAE-AD5B-4D96-BC28-E6D513768DF8}"/>
              </a:ext>
            </a:extLst>
          </p:cNvPr>
          <p:cNvSpPr txBox="1"/>
          <p:nvPr/>
        </p:nvSpPr>
        <p:spPr>
          <a:xfrm>
            <a:off x="331792" y="1953363"/>
            <a:ext cx="2057400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ចុចលើពាក្យ </a:t>
            </a:r>
            <a:endParaRPr lang="en-GB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ActiveX Setting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6171261-8211-4293-894C-5310AE245D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55472" y="2663979"/>
            <a:ext cx="1689376" cy="165432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64D3556-D1E6-4E6C-A785-04E0C1115B15}"/>
              </a:ext>
            </a:extLst>
          </p:cNvPr>
          <p:cNvSpPr/>
          <p:nvPr/>
        </p:nvSpPr>
        <p:spPr>
          <a:xfrm>
            <a:off x="2720912" y="4221031"/>
            <a:ext cx="2159925" cy="4843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1157BD-36D8-412E-83E7-0B5B822C23EF}"/>
              </a:ext>
            </a:extLst>
          </p:cNvPr>
          <p:cNvSpPr/>
          <p:nvPr/>
        </p:nvSpPr>
        <p:spPr>
          <a:xfrm>
            <a:off x="6096000" y="3978012"/>
            <a:ext cx="389579" cy="3578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BBAEB2C-FB13-4DBD-8A07-F9A17C435014}"/>
              </a:ext>
            </a:extLst>
          </p:cNvPr>
          <p:cNvSpPr/>
          <p:nvPr/>
        </p:nvSpPr>
        <p:spPr>
          <a:xfrm>
            <a:off x="5734112" y="4824129"/>
            <a:ext cx="389579" cy="3578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9E3EDDE-F1E0-46F1-B62A-E7EB295B271F}"/>
              </a:ext>
            </a:extLst>
          </p:cNvPr>
          <p:cNvSpPr txBox="1">
            <a:spLocks/>
          </p:cNvSpPr>
          <p:nvPr/>
        </p:nvSpPr>
        <p:spPr>
          <a:xfrm>
            <a:off x="373950" y="-97265"/>
            <a:ext cx="10515600" cy="13723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ដំណើរការប្រព័ន្ធ</a:t>
            </a:r>
            <a:endParaRPr lang="en-GB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5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6" grpId="0" animBg="1"/>
      <p:bldP spid="16" grpId="1" animBg="1"/>
      <p:bldP spid="19" grpId="0" animBg="1"/>
      <p:bldP spid="19" grpId="1" animBg="1"/>
      <p:bldP spid="23" grpId="1" animBg="1"/>
      <p:bldP spid="23" grpId="2" animBg="1"/>
      <p:bldP spid="32" grpId="0" animBg="1"/>
      <p:bldP spid="32" grpId="1" animBg="1"/>
      <p:bldP spid="42" grpId="1" animBg="1"/>
      <p:bldP spid="42" grpId="2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2" grpId="0" animBg="1"/>
      <p:bldP spid="52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9E3EDDE-F1E0-46F1-B62A-E7EB295B271F}"/>
              </a:ext>
            </a:extLst>
          </p:cNvPr>
          <p:cNvSpPr txBox="1">
            <a:spLocks/>
          </p:cNvSpPr>
          <p:nvPr/>
        </p:nvSpPr>
        <p:spPr>
          <a:xfrm>
            <a:off x="373950" y="-97265"/>
            <a:ext cx="10515600" cy="13723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ដំណើរការប្រព័ន្ធ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(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ត)</a:t>
            </a:r>
            <a:endParaRPr lang="en-GB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7E156-A47E-D4D2-A108-F31AFDAF3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7" t="31661" r="53148" b="27037"/>
          <a:stretch/>
        </p:blipFill>
        <p:spPr>
          <a:xfrm>
            <a:off x="977900" y="1028286"/>
            <a:ext cx="4298894" cy="38739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8D9422-7053-4C93-9108-0A5F48B07854}"/>
              </a:ext>
            </a:extLst>
          </p:cNvPr>
          <p:cNvSpPr/>
          <p:nvPr/>
        </p:nvSpPr>
        <p:spPr>
          <a:xfrm>
            <a:off x="2393950" y="3529882"/>
            <a:ext cx="2667000" cy="299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3A5F27-49FD-09C6-C8BD-659769574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5" t="39074" r="49197" b="12106"/>
          <a:stretch/>
        </p:blipFill>
        <p:spPr>
          <a:xfrm>
            <a:off x="5448358" y="1028286"/>
            <a:ext cx="2933700" cy="394591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D41DDF-7703-3555-279B-31A67DA31998}"/>
              </a:ext>
            </a:extLst>
          </p:cNvPr>
          <p:cNvSpPr/>
          <p:nvPr/>
        </p:nvSpPr>
        <p:spPr>
          <a:xfrm>
            <a:off x="7556558" y="4069632"/>
            <a:ext cx="552450" cy="3309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0B1A4-CEC5-AAC8-04C0-315DEA112B76}"/>
              </a:ext>
            </a:extLst>
          </p:cNvPr>
          <p:cNvSpPr/>
          <p:nvPr/>
        </p:nvSpPr>
        <p:spPr>
          <a:xfrm>
            <a:off x="7708958" y="4643284"/>
            <a:ext cx="673100" cy="3309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67B6C8-A814-76D4-048F-D63986ED5F5C}"/>
              </a:ext>
            </a:extLst>
          </p:cNvPr>
          <p:cNvSpPr/>
          <p:nvPr/>
        </p:nvSpPr>
        <p:spPr>
          <a:xfrm>
            <a:off x="6381808" y="4643284"/>
            <a:ext cx="673100" cy="3309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0C407-020C-99F8-038A-053C4F2A915C}"/>
              </a:ext>
            </a:extLst>
          </p:cNvPr>
          <p:cNvSpPr txBox="1"/>
          <p:nvPr/>
        </p:nvSpPr>
        <p:spPr>
          <a:xfrm>
            <a:off x="8629650" y="1275052"/>
            <a:ext cx="307975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សម្រាប់ដំណើរការ </a:t>
            </a:r>
            <a:r>
              <a:rPr lang="en-U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Macro 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ដែលត្រូវបានប្លុក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0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89F66-BCE7-404E-AB5F-773845172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1" r="28286" b="8572"/>
          <a:stretch/>
        </p:blipFill>
        <p:spPr>
          <a:xfrm>
            <a:off x="1260233" y="593229"/>
            <a:ext cx="8743406" cy="501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0"/>
            <a:ext cx="3042805" cy="674321"/>
          </a:xfrm>
        </p:spPr>
        <p:txBody>
          <a:bodyPr>
            <a:normAutofit/>
          </a:bodyPr>
          <a:lstStyle/>
          <a:p>
            <a:r>
              <a:rPr lang="km-KH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២. សន្លឹកកិច្ចការ </a:t>
            </a:r>
            <a:r>
              <a:rPr lang="en-GB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Info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A467BA9-1017-4E0A-B64D-908A291BE0DF}"/>
              </a:ext>
            </a:extLst>
          </p:cNvPr>
          <p:cNvSpPr/>
          <p:nvPr/>
        </p:nvSpPr>
        <p:spPr>
          <a:xfrm>
            <a:off x="785133" y="824300"/>
            <a:ext cx="1466514" cy="446809"/>
          </a:xfrm>
          <a:prstGeom prst="wedgeRoundRectCallout">
            <a:avLst>
              <a:gd name="adj1" fmla="val 109400"/>
              <a:gd name="adj2" fmla="val 42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ជ្រើសរើសឆ្នាំប្រតិបត្តិ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46FA11-2EDA-4198-BB44-7EFC27251EE0}"/>
              </a:ext>
            </a:extLst>
          </p:cNvPr>
          <p:cNvSpPr/>
          <p:nvPr/>
        </p:nvSpPr>
        <p:spPr>
          <a:xfrm>
            <a:off x="4632359" y="471110"/>
            <a:ext cx="1361209" cy="446809"/>
          </a:xfrm>
          <a:prstGeom prst="wedgeRoundRectCallout">
            <a:avLst>
              <a:gd name="adj1" fmla="val -58372"/>
              <a:gd name="adj2" fmla="val 1767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ជ្រើសរើសកម្មវិធី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6CB4604-D6EC-4076-9A7E-1F88ABFF22D6}"/>
              </a:ext>
            </a:extLst>
          </p:cNvPr>
          <p:cNvSpPr/>
          <p:nvPr/>
        </p:nvSpPr>
        <p:spPr>
          <a:xfrm>
            <a:off x="239158" y="1494514"/>
            <a:ext cx="1459923" cy="446809"/>
          </a:xfrm>
          <a:prstGeom prst="wedgeRoundRectCallout">
            <a:avLst>
              <a:gd name="adj1" fmla="val 66096"/>
              <a:gd name="adj2" fmla="val -15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ជ្រើសរើសអនុកម្មវិធី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FC89FCA-4A60-4D8F-AF48-003E5002D1A2}"/>
              </a:ext>
            </a:extLst>
          </p:cNvPr>
          <p:cNvSpPr/>
          <p:nvPr/>
        </p:nvSpPr>
        <p:spPr>
          <a:xfrm>
            <a:off x="254065" y="2530067"/>
            <a:ext cx="1706149" cy="446809"/>
          </a:xfrm>
          <a:prstGeom prst="wedgeRoundRectCallout">
            <a:avLst>
              <a:gd name="adj1" fmla="val 25428"/>
              <a:gd name="adj2" fmla="val -137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ជ្រើសរើសអង្គភាពក្រោមនា.ហិរញ្ញវត្ថុ</a:t>
            </a:r>
          </a:p>
        </p:txBody>
      </p:sp>
    </p:spTree>
    <p:extLst>
      <p:ext uri="{BB962C8B-B14F-4D97-AF65-F5344CB8AC3E}">
        <p14:creationId xmlns:p14="http://schemas.microsoft.com/office/powerpoint/2010/main" val="102394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4E7AD3-2E46-474A-AB48-3FA4246F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81" r="49429" b="32698"/>
          <a:stretch/>
        </p:blipFill>
        <p:spPr>
          <a:xfrm>
            <a:off x="1319890" y="992778"/>
            <a:ext cx="9704542" cy="4632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120736" cy="8149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3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. សន្លឹកកិច្ចការ</a:t>
            </a:r>
            <a:r>
              <a:rPr 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000" dirty="0" err="1">
                <a:latin typeface="Khmer OS Siemreap" panose="02000500000000020004" pitchFamily="2" charset="0"/>
                <a:cs typeface="Khmer OS Siemreap" panose="02000500000000020004" pitchFamily="2" charset="0"/>
              </a:rPr>
              <a:t>SubESP</a:t>
            </a:r>
            <a:endParaRPr lang="en-GB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1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120736" cy="814998"/>
          </a:xfrm>
        </p:spPr>
        <p:txBody>
          <a:bodyPr>
            <a:normAutofit/>
          </a:bodyPr>
          <a:lstStyle/>
          <a:p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៤. សន្លឹកកិច្ចការ</a:t>
            </a:r>
            <a:r>
              <a:rPr lang="en-GB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Office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endParaRPr lang="en-GB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69495-8888-42DA-9C7C-D75B11C3A7D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11" b="50299"/>
          <a:stretch/>
        </p:blipFill>
        <p:spPr bwMode="auto">
          <a:xfrm>
            <a:off x="922215" y="1180124"/>
            <a:ext cx="5775127" cy="4492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CEBC6DF-75F6-4666-A227-5C0C5117BBB3}"/>
              </a:ext>
            </a:extLst>
          </p:cNvPr>
          <p:cNvSpPr/>
          <p:nvPr/>
        </p:nvSpPr>
        <p:spPr>
          <a:xfrm>
            <a:off x="6781357" y="2602924"/>
            <a:ext cx="2696441" cy="628650"/>
          </a:xfrm>
          <a:prstGeom prst="wedgeRoundRectCallout">
            <a:avLst>
              <a:gd name="adj1" fmla="val -183838"/>
              <a:gd name="adj2" fmla="val 1727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សូមបំពេញឈ្មោះការិយាល័យ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CE070F-3A70-460F-A763-203CAD13F9BC}"/>
              </a:ext>
            </a:extLst>
          </p:cNvPr>
          <p:cNvSpPr/>
          <p:nvPr/>
        </p:nvSpPr>
        <p:spPr>
          <a:xfrm>
            <a:off x="7789276" y="3426614"/>
            <a:ext cx="2696441" cy="628650"/>
          </a:xfrm>
          <a:prstGeom prst="wedgeRoundRectCallout">
            <a:avLst>
              <a:gd name="adj1" fmla="val -96747"/>
              <a:gd name="adj2" fmla="val 471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សូមបំពេញអក្សរកាត់របស់ការិយាល័យ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B32E9-CC9E-4579-AB43-E46201910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13" r="28571" b="9842"/>
          <a:stretch/>
        </p:blipFill>
        <p:spPr>
          <a:xfrm>
            <a:off x="1280160" y="896983"/>
            <a:ext cx="8900160" cy="5028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556"/>
            <a:ext cx="3120736" cy="814998"/>
          </a:xfrm>
        </p:spPr>
        <p:txBody>
          <a:bodyPr>
            <a:normAutofit/>
          </a:bodyPr>
          <a:lstStyle/>
          <a:p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៥. សន្លឹកកិច្ចការ</a:t>
            </a:r>
            <a:r>
              <a:rPr lang="en-GB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KPI_P#S#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endParaRPr lang="en-GB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CEBC6DF-75F6-4666-A227-5C0C5117BBB3}"/>
              </a:ext>
            </a:extLst>
          </p:cNvPr>
          <p:cNvSpPr/>
          <p:nvPr/>
        </p:nvSpPr>
        <p:spPr>
          <a:xfrm>
            <a:off x="9137496" y="927653"/>
            <a:ext cx="2696441" cy="1066610"/>
          </a:xfrm>
          <a:prstGeom prst="wedgeRoundRectCallout">
            <a:avLst>
              <a:gd name="adj1" fmla="val -161554"/>
              <a:gd name="adj2" fmla="val 1161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សូមបំពេញឈ្មោះសូចនាករ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MTR-ESP</a:t>
            </a:r>
          </a:p>
          <a:p>
            <a:pPr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នៅក្នុង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Column B </a:t>
            </a: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(ឧ. ភេទ ដាក់ក្នុង </a:t>
            </a:r>
            <a:r>
              <a:rPr lang="en-US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Column C)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CE070F-3A70-460F-A763-203CAD13F9BC}"/>
              </a:ext>
            </a:extLst>
          </p:cNvPr>
          <p:cNvSpPr/>
          <p:nvPr/>
        </p:nvSpPr>
        <p:spPr>
          <a:xfrm>
            <a:off x="9137495" y="2024932"/>
            <a:ext cx="2696441" cy="1066609"/>
          </a:xfrm>
          <a:prstGeom prst="wedgeRoundRectCallout">
            <a:avLst>
              <a:gd name="adj1" fmla="val -28924"/>
              <a:gd name="adj2" fmla="val 178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sz="1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ជ្រើសរើសលេខកូដសូចនាករ អនុកម្មវិធីគាំទ្រសូចនាករកម្មវិធី សូចនាករចង្កោមសកម្មភាពគាំទ្រសូចនាករអនុកម្មវិធី</a:t>
            </a:r>
            <a:endParaRPr lang="en-GB" sz="1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690469-3C3E-40F9-9987-8AC4D0C4B7AB}"/>
              </a:ext>
            </a:extLst>
          </p:cNvPr>
          <p:cNvSpPr/>
          <p:nvPr/>
        </p:nvSpPr>
        <p:spPr>
          <a:xfrm>
            <a:off x="9509760" y="4615543"/>
            <a:ext cx="461554" cy="1310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091AA-808B-478E-A5E8-AB2EBFD1E51A}"/>
              </a:ext>
            </a:extLst>
          </p:cNvPr>
          <p:cNvSpPr/>
          <p:nvPr/>
        </p:nvSpPr>
        <p:spPr>
          <a:xfrm>
            <a:off x="1811383" y="2699657"/>
            <a:ext cx="4284617" cy="322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1BF19F-B4DF-0AD1-A1F7-C49DE3E78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" t="22180" r="-969"/>
          <a:stretch/>
        </p:blipFill>
        <p:spPr>
          <a:xfrm>
            <a:off x="539726" y="905732"/>
            <a:ext cx="7529529" cy="485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D68CD-FEC1-41D7-8EA0-06D6BF18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4" y="348482"/>
            <a:ext cx="3479223" cy="76029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៤. សន្លឹកកិច្ចការ </a:t>
            </a:r>
            <a:r>
              <a:rPr lang="en-GB" sz="2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Khmer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5C5EFB-4F4C-4B5C-8E71-8D9C8E297401}"/>
              </a:ext>
            </a:extLst>
          </p:cNvPr>
          <p:cNvSpPr/>
          <p:nvPr/>
        </p:nvSpPr>
        <p:spPr>
          <a:xfrm>
            <a:off x="539727" y="2158157"/>
            <a:ext cx="421432" cy="141631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A8CB4-DC52-4ED3-94F5-0A6703CCDEBD}"/>
              </a:ext>
            </a:extLst>
          </p:cNvPr>
          <p:cNvSpPr txBox="1"/>
          <p:nvPr/>
        </p:nvSpPr>
        <p:spPr>
          <a:xfrm>
            <a:off x="8281556" y="1044286"/>
            <a:ext cx="3652404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I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បំពេញអង្គភាពទទួលបន្ទុក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បំពេញសូចនាករ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និងចំណុចដៅប្រចាំឆ្នាំ</a:t>
            </a:r>
            <a:endParaRPr lang="en-GB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C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បំពេញសកម្មភាព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D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បំពេញលទ្ធផលគ្រោងទុក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E-H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បំពេញក្របខ័ណ្ឌពេលវេលា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K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បំពេញថវិការដ្ឋ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L-Z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បំពេញថវិកាដៃគូអភិវឌ្ឍ</a:t>
            </a:r>
            <a:endParaRPr lang="en-GB" sz="1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2D0684-3177-4E28-9582-0B4EC9E209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1159" y="1283277"/>
            <a:ext cx="7320397" cy="1583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FD195D-2668-4F4B-A554-1FB323F1FF94}"/>
              </a:ext>
            </a:extLst>
          </p:cNvPr>
          <p:cNvSpPr txBox="1"/>
          <p:nvPr/>
        </p:nvSpPr>
        <p:spPr>
          <a:xfrm>
            <a:off x="8281556" y="3351068"/>
            <a:ext cx="3652404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ការបំពេញលេខកូដ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ESP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និងភាគរយ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ពីជួរឈរ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AD </a:t>
            </a:r>
            <a:r>
              <a:rPr lang="km-KH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ដល់ </a:t>
            </a:r>
            <a:r>
              <a:rPr lang="en-GB" sz="1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AQ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D965D3B-2EFA-4E37-AB74-15B6E53193D8}"/>
              </a:ext>
            </a:extLst>
          </p:cNvPr>
          <p:cNvSpPr/>
          <p:nvPr/>
        </p:nvSpPr>
        <p:spPr>
          <a:xfrm>
            <a:off x="8146473" y="1584614"/>
            <a:ext cx="268430" cy="1579418"/>
          </a:xfrm>
          <a:prstGeom prst="leftBrace">
            <a:avLst>
              <a:gd name="adj1" fmla="val 5181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7D24E1-7C09-460C-8FAD-D070306629BB}"/>
              </a:ext>
            </a:extLst>
          </p:cNvPr>
          <p:cNvSpPr/>
          <p:nvPr/>
        </p:nvSpPr>
        <p:spPr>
          <a:xfrm>
            <a:off x="750443" y="3957361"/>
            <a:ext cx="4260274" cy="249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C153EC-9E13-4D8E-8093-F968C3EB49B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880580" y="2374323"/>
            <a:ext cx="5094443" cy="1583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372935FE-03B2-4B9E-B993-EB846A96C703}"/>
              </a:ext>
            </a:extLst>
          </p:cNvPr>
          <p:cNvSpPr/>
          <p:nvPr/>
        </p:nvSpPr>
        <p:spPr>
          <a:xfrm rot="5400000">
            <a:off x="6479166" y="3115831"/>
            <a:ext cx="268430" cy="2170833"/>
          </a:xfrm>
          <a:prstGeom prst="leftBrace">
            <a:avLst>
              <a:gd name="adj1" fmla="val 7116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5445DA-1B8C-4C56-934A-EE7110B2A446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6613381" y="3610838"/>
            <a:ext cx="1730519" cy="456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2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635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Khmer OS Muol Light</vt:lpstr>
      <vt:lpstr>Khmer OS Siemreap</vt:lpstr>
      <vt:lpstr>Times New Roman</vt:lpstr>
      <vt:lpstr>Office Theme</vt:lpstr>
      <vt:lpstr>PowerPoint Presentation</vt:lpstr>
      <vt:lpstr>I- ការប្រើប្រាស់កម្មវិធី Excel ក្នុងការរៀបចំផែនការប្រតិបត្តិប្រចាំឆ្នាំ ថ្នាក់កណ្ដាល ១. ដំណើរការប្រព័ន្ធ</vt:lpstr>
      <vt:lpstr>PowerPoint Presentation</vt:lpstr>
      <vt:lpstr>PowerPoint Presentation</vt:lpstr>
      <vt:lpstr>២. សន្លឹកកិច្ចការ Info</vt:lpstr>
      <vt:lpstr>3. សន្លឹកកិច្ចការ SubESP</vt:lpstr>
      <vt:lpstr>៤. សន្លឹកកិច្ចការ Office </vt:lpstr>
      <vt:lpstr>៥. សន្លឹកកិច្ចការ KPI_P#S# </vt:lpstr>
      <vt:lpstr>៤. សន្លឹកកិច្ចការ Khmer </vt:lpstr>
      <vt:lpstr>៤. សន្លឹកកិច្ចការ Khmer (ត) </vt:lpstr>
      <vt:lpstr>៥. សន្លឹកកិច្ចការ English </vt:lpstr>
      <vt:lpstr>៦. សន្លឹកកិច្ចការ AOP by Subsector</vt:lpstr>
      <vt:lpstr>៧. សន្លឹកកិច្ចការ ESP2019-2023</vt:lpstr>
      <vt:lpstr>៨. សន្លឹកកិច្ចការ ចំ.អនុវិស័យ (គ្រោងស្នើចំណាយតាមអនុវិស័យ)</vt:lpstr>
      <vt:lpstr>៩. សន្លឹកកិច្ចការ Table 11A</vt:lpstr>
      <vt:lpstr>១០. ការរៀបចំផែនការប្រតិបត្តិឆ្នាំ២០២៣ ត្រូវអនុវត្តទៅតាមកាលបរិច្ឆេទកំណត់ដូចខាងក្រោម៖ </vt:lpstr>
      <vt:lpstr>សូមគោរពអរគុណ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VIRAK_BOTH</dc:creator>
  <cp:lastModifiedBy>Virak Both</cp:lastModifiedBy>
  <cp:revision>47</cp:revision>
  <dcterms:created xsi:type="dcterms:W3CDTF">2021-11-09T08:29:47Z</dcterms:created>
  <dcterms:modified xsi:type="dcterms:W3CDTF">2023-10-23T04:00:17Z</dcterms:modified>
</cp:coreProperties>
</file>